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6479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	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Shape and Measure	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500042"/>
            <a:ext cx="84248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A company needs a container that is a </a:t>
            </a:r>
            <a:r>
              <a:rPr lang="en-GB" sz="2000" dirty="0" err="1" smtClean="0">
                <a:latin typeface="Berlin Sans FB" pitchFamily="34" charset="0"/>
              </a:rPr>
              <a:t>cuboid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smtClean="0">
                <a:latin typeface="Berlin Sans FB" pitchFamily="34" charset="0"/>
              </a:rPr>
              <a:t>and has a </a:t>
            </a:r>
            <a:r>
              <a:rPr lang="en-GB" sz="2000" dirty="0" smtClean="0">
                <a:latin typeface="Berlin Sans FB" pitchFamily="34" charset="0"/>
              </a:rPr>
              <a:t>base of area 1m², </a:t>
            </a:r>
            <a:r>
              <a:rPr lang="en-GB" sz="2000" dirty="0" smtClean="0">
                <a:latin typeface="Berlin Sans FB" pitchFamily="34" charset="0"/>
              </a:rPr>
              <a:t>to</a:t>
            </a:r>
            <a:r>
              <a:rPr lang="en-GB" sz="2000" dirty="0" smtClean="0">
                <a:latin typeface="Berlin Sans FB" pitchFamily="34" charset="0"/>
              </a:rPr>
              <a:t> hold </a:t>
            </a:r>
            <a:r>
              <a:rPr lang="en-GB" sz="2000" dirty="0" smtClean="0">
                <a:latin typeface="Berlin Sans FB" pitchFamily="34" charset="0"/>
              </a:rPr>
              <a:t>6000 </a:t>
            </a:r>
            <a:r>
              <a:rPr lang="en-GB" sz="2000" dirty="0" smtClean="0">
                <a:latin typeface="Berlin Sans FB" pitchFamily="34" charset="0"/>
              </a:rPr>
              <a:t>litres of water.</a:t>
            </a:r>
            <a:endParaRPr lang="en-GB" sz="2000" dirty="0" smtClean="0">
              <a:latin typeface="Berlin Sans FB" pitchFamily="34" charset="0"/>
            </a:endParaRP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a) </a:t>
            </a:r>
            <a:r>
              <a:rPr lang="en-GB" sz="2000" dirty="0" smtClean="0">
                <a:latin typeface="Berlin Sans FB" pitchFamily="34" charset="0"/>
              </a:rPr>
              <a:t>Find the height of the </a:t>
            </a:r>
            <a:r>
              <a:rPr lang="en-GB" sz="2000" dirty="0" err="1" smtClean="0">
                <a:latin typeface="Berlin Sans FB" pitchFamily="34" charset="0"/>
              </a:rPr>
              <a:t>cuboid</a:t>
            </a:r>
            <a:r>
              <a:rPr lang="en-GB" sz="2000" dirty="0" smtClean="0">
                <a:latin typeface="Berlin Sans FB" pitchFamily="34" charset="0"/>
              </a:rPr>
              <a:t>.</a:t>
            </a:r>
            <a:endParaRPr lang="en-GB" sz="2000" dirty="0" smtClean="0">
              <a:latin typeface="Berlin Sans FB" pitchFamily="34" charset="0"/>
            </a:endParaRP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b) </a:t>
            </a:r>
            <a:r>
              <a:rPr lang="en-GB" sz="2000" dirty="0" smtClean="0">
                <a:latin typeface="Berlin Sans FB" pitchFamily="34" charset="0"/>
              </a:rPr>
              <a:t>The company also need </a:t>
            </a:r>
            <a:r>
              <a:rPr lang="en-GB" sz="2000" dirty="0" smtClean="0">
                <a:latin typeface="Berlin Sans FB" pitchFamily="34" charset="0"/>
              </a:rPr>
              <a:t>a container that is </a:t>
            </a:r>
            <a:r>
              <a:rPr lang="en-GB" sz="2000" dirty="0" smtClean="0">
                <a:latin typeface="Berlin Sans FB" pitchFamily="34" charset="0"/>
              </a:rPr>
              <a:t>sphere and that will hold a third of the water of the </a:t>
            </a:r>
            <a:r>
              <a:rPr lang="en-GB" sz="2000" dirty="0" err="1" smtClean="0">
                <a:latin typeface="Berlin Sans FB" pitchFamily="34" charset="0"/>
              </a:rPr>
              <a:t>cuboid</a:t>
            </a:r>
            <a:r>
              <a:rPr lang="en-GB" sz="2000" dirty="0" smtClean="0">
                <a:latin typeface="Berlin Sans FB" pitchFamily="34" charset="0"/>
              </a:rPr>
              <a:t>. </a:t>
            </a:r>
            <a:r>
              <a:rPr lang="en-GB" sz="2000" dirty="0" smtClean="0">
                <a:latin typeface="Berlin Sans FB" pitchFamily="34" charset="0"/>
              </a:rPr>
              <a:t>What is the radius of the sphere</a:t>
            </a:r>
            <a:r>
              <a:rPr lang="en-GB" sz="2000" dirty="0" smtClean="0">
                <a:latin typeface="Berlin Sans FB" pitchFamily="34" charset="0"/>
              </a:rPr>
              <a:t>?</a:t>
            </a:r>
            <a:endParaRPr lang="en-GB" sz="2000" dirty="0" smtClean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266942"/>
            <a:chOff x="971600" y="3717032"/>
            <a:chExt cx="7200287" cy="3264776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6624736" cy="3167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Find the volume of the water.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(a) 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Use the formula for the volume of the container to find the containers height.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(b) 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Use the formula for the volume of a sphere to find the radius of the sphere. 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00166" y="4071942"/>
            <a:ext cx="7415215" cy="2357454"/>
            <a:chOff x="1477634" y="44964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477634" y="44964"/>
              <a:ext cx="7201523" cy="2356642"/>
              <a:chOff x="1621650" y="44964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21650" y="44964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061925" y="259204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6973937" y="880992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2030400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596" y="1357298"/>
            <a:ext cx="66437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(a)	</a:t>
            </a:r>
            <a:r>
              <a:rPr lang="en-GB" b="1" u="sng" dirty="0" smtClean="0">
                <a:latin typeface="Berlin Sans FB" pitchFamily="34" charset="0"/>
              </a:rPr>
              <a:t>Volume</a:t>
            </a:r>
            <a:r>
              <a:rPr lang="en-GB" b="1" u="sng" dirty="0" smtClean="0">
                <a:latin typeface="Berlin Sans FB" pitchFamily="34" charset="0"/>
              </a:rPr>
              <a:t> of the water</a:t>
            </a:r>
            <a:endParaRPr lang="en-GB" b="1" u="sng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 </a:t>
            </a:r>
            <a:r>
              <a:rPr lang="en-GB" dirty="0" smtClean="0">
                <a:latin typeface="Berlin Sans FB" pitchFamily="34" charset="0"/>
              </a:rPr>
              <a:t>litre </a:t>
            </a:r>
            <a:r>
              <a:rPr lang="en-GB" dirty="0" smtClean="0">
                <a:latin typeface="Berlin Sans FB" pitchFamily="34" charset="0"/>
              </a:rPr>
              <a:t>= 1 000cm³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 </a:t>
            </a:r>
            <a:r>
              <a:rPr lang="en-GB" dirty="0" smtClean="0">
                <a:latin typeface="Berlin Sans FB" pitchFamily="34" charset="0"/>
              </a:rPr>
              <a:t>litre  </a:t>
            </a:r>
            <a:r>
              <a:rPr lang="en-GB" dirty="0" smtClean="0">
                <a:latin typeface="Berlin Sans FB" pitchFamily="34" charset="0"/>
              </a:rPr>
              <a:t>= 6,000,000 cm³</a:t>
            </a:r>
          </a:p>
          <a:p>
            <a:endParaRPr lang="en-GB" dirty="0" smtClean="0">
              <a:latin typeface="Berlin Sans FB" pitchFamily="34" charset="0"/>
            </a:endParaRPr>
          </a:p>
          <a:p>
            <a:r>
              <a:rPr lang="en-GB" b="1" dirty="0" smtClean="0">
                <a:latin typeface="Berlin Sans FB" pitchFamily="34" charset="0"/>
              </a:rPr>
              <a:t>	</a:t>
            </a:r>
            <a:r>
              <a:rPr lang="en-GB" b="1" u="sng" dirty="0" smtClean="0">
                <a:latin typeface="Berlin Sans FB" pitchFamily="34" charset="0"/>
              </a:rPr>
              <a:t>Area of the base</a:t>
            </a:r>
            <a:endParaRPr lang="en-GB" b="1" u="sng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1m = 100cm</a:t>
            </a:r>
          </a:p>
          <a:p>
            <a:r>
              <a:rPr lang="en-GB" dirty="0" smtClean="0">
                <a:latin typeface="Berlin Sans FB" pitchFamily="34" charset="0"/>
              </a:rPr>
              <a:t>	1m²= 100cm x 100cm</a:t>
            </a:r>
          </a:p>
          <a:p>
            <a:r>
              <a:rPr lang="en-GB" dirty="0" smtClean="0">
                <a:latin typeface="Berlin Sans FB" pitchFamily="34" charset="0"/>
              </a:rPr>
              <a:t>	1m² = </a:t>
            </a:r>
            <a:r>
              <a:rPr lang="en-GB" dirty="0" smtClean="0">
                <a:latin typeface="Berlin Sans FB" pitchFamily="34" charset="0"/>
              </a:rPr>
              <a:t>10,000cm²</a:t>
            </a:r>
          </a:p>
          <a:p>
            <a:endParaRPr lang="en-GB" dirty="0" smtClean="0">
              <a:latin typeface="Berlin Sans FB" pitchFamily="34" charset="0"/>
            </a:endParaRPr>
          </a:p>
          <a:p>
            <a:r>
              <a:rPr lang="en-GB" b="1" dirty="0" smtClean="0">
                <a:latin typeface="Berlin Sans FB" pitchFamily="34" charset="0"/>
              </a:rPr>
              <a:t>	Volume = Area of the base x height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6,000,000 = 10,000 x </a:t>
            </a:r>
            <a:r>
              <a:rPr lang="en-GB" dirty="0" smtClean="0">
                <a:latin typeface="Berlin Sans FB" pitchFamily="34" charset="0"/>
              </a:rPr>
              <a:t>height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6,000,000 ÷ 10,000 </a:t>
            </a:r>
            <a:r>
              <a:rPr lang="en-GB" dirty="0" smtClean="0">
                <a:latin typeface="Berlin Sans FB" pitchFamily="34" charset="0"/>
              </a:rPr>
              <a:t>= height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600cm = </a:t>
            </a:r>
            <a:r>
              <a:rPr lang="en-GB" dirty="0" smtClean="0">
                <a:latin typeface="Berlin Sans FB" pitchFamily="34" charset="0"/>
              </a:rPr>
              <a:t>h</a:t>
            </a:r>
            <a:r>
              <a:rPr lang="en-GB" dirty="0" smtClean="0">
                <a:latin typeface="Berlin Sans FB" pitchFamily="34" charset="0"/>
              </a:rPr>
              <a:t>eight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100 cm = 1 m </a:t>
            </a:r>
          </a:p>
          <a:p>
            <a:r>
              <a:rPr lang="en-GB" dirty="0" smtClean="0">
                <a:latin typeface="Berlin Sans FB" pitchFamily="34" charset="0"/>
              </a:rPr>
              <a:t>	</a:t>
            </a:r>
            <a:r>
              <a:rPr lang="en-GB" dirty="0" smtClean="0">
                <a:latin typeface="Berlin Sans FB" pitchFamily="34" charset="0"/>
              </a:rPr>
              <a:t>Height </a:t>
            </a:r>
            <a:r>
              <a:rPr lang="en-GB" dirty="0" smtClean="0">
                <a:latin typeface="Berlin Sans FB" pitchFamily="34" charset="0"/>
              </a:rPr>
              <a:t>= 6m</a:t>
            </a:r>
          </a:p>
          <a:p>
            <a:endParaRPr lang="en-GB" b="1" dirty="0" smtClean="0">
              <a:latin typeface="Berlin Sans FB" pitchFamily="34" charset="0"/>
            </a:endParaRPr>
          </a:p>
          <a:p>
            <a:endParaRPr lang="en-GB" b="1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>
            <a:off x="755650" y="188913"/>
            <a:ext cx="2101838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20002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596" y="10001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b) 	</a:t>
            </a:r>
            <a:r>
              <a:rPr lang="en-GB" b="1" dirty="0" smtClean="0">
                <a:latin typeface="Berlin Sans FB" pitchFamily="34" charset="0"/>
              </a:rPr>
              <a:t>Volume of the sphere</a:t>
            </a:r>
            <a:endParaRPr lang="en-GB" b="1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6,000 ÷ 3 = 2,000 </a:t>
            </a:r>
            <a:r>
              <a:rPr lang="en-GB" dirty="0" smtClean="0">
                <a:latin typeface="Berlin Sans FB" pitchFamily="34" charset="0"/>
              </a:rPr>
              <a:t>litre</a:t>
            </a:r>
            <a:endParaRPr lang="en-GB" dirty="0" smtClean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	2,000 </a:t>
            </a:r>
            <a:r>
              <a:rPr lang="en-GB" dirty="0" smtClean="0">
                <a:latin typeface="Berlin Sans FB" pitchFamily="34" charset="0"/>
              </a:rPr>
              <a:t>litre </a:t>
            </a:r>
            <a:r>
              <a:rPr lang="en-GB" dirty="0" smtClean="0">
                <a:latin typeface="Berlin Sans FB" pitchFamily="34" charset="0"/>
              </a:rPr>
              <a:t>= 2,000,000 cm³</a:t>
            </a:r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1739900" y="2071688"/>
          <a:ext cx="1590675" cy="788987"/>
        </p:xfrm>
        <a:graphic>
          <a:graphicData uri="http://schemas.openxmlformats.org/presentationml/2006/ole">
            <p:oleObj spid="_x0000_s16398" name="Equation" r:id="rId4" imgW="761760" imgH="393480" progId="Equation.3">
              <p:embed/>
            </p:oleObj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1879600" y="3429000"/>
          <a:ext cx="1312863" cy="785813"/>
        </p:xfrm>
        <a:graphic>
          <a:graphicData uri="http://schemas.openxmlformats.org/presentationml/2006/ole">
            <p:oleObj spid="_x0000_s16399" name="Equation" r:id="rId5" imgW="736560" imgH="457200" progId="Equation.3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1500166" y="3000372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Change the subject of the formula to find r. </a:t>
            </a:r>
            <a:endParaRPr lang="en-GB" dirty="0" smtClean="0">
              <a:latin typeface="Berlin Sans FB" pitchFamily="34" charset="0"/>
            </a:endParaRPr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1857356" y="4429132"/>
          <a:ext cx="2205970" cy="785818"/>
        </p:xfrm>
        <a:graphic>
          <a:graphicData uri="http://schemas.openxmlformats.org/presentationml/2006/ole">
            <p:oleObj spid="_x0000_s16400" name="Equation" r:id="rId6" imgW="1206360" imgH="444240" progId="Equation.3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2071670" y="55007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78.16 cm =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90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Concourse</vt:lpstr>
      <vt:lpstr>Microsoft Equation 3.0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22</cp:revision>
  <dcterms:created xsi:type="dcterms:W3CDTF">2011-02-03T11:08:00Z</dcterms:created>
  <dcterms:modified xsi:type="dcterms:W3CDTF">2011-05-19T11:32:39Z</dcterms:modified>
</cp:coreProperties>
</file>